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97" r:id="rId2"/>
    <p:sldId id="298" r:id="rId3"/>
    <p:sldId id="261" r:id="rId4"/>
    <p:sldId id="271" r:id="rId5"/>
    <p:sldId id="280" r:id="rId6"/>
    <p:sldId id="274" r:id="rId7"/>
    <p:sldId id="300" r:id="rId8"/>
    <p:sldId id="299" r:id="rId9"/>
    <p:sldId id="281" r:id="rId10"/>
    <p:sldId id="301" r:id="rId11"/>
    <p:sldId id="302" r:id="rId12"/>
    <p:sldId id="284" r:id="rId13"/>
    <p:sldId id="294" r:id="rId14"/>
    <p:sldId id="285" r:id="rId15"/>
    <p:sldId id="303" r:id="rId16"/>
    <p:sldId id="305" r:id="rId17"/>
    <p:sldId id="306" r:id="rId18"/>
    <p:sldId id="282" r:id="rId19"/>
    <p:sldId id="292" r:id="rId20"/>
    <p:sldId id="286" r:id="rId21"/>
    <p:sldId id="287" r:id="rId22"/>
    <p:sldId id="291" r:id="rId23"/>
    <p:sldId id="295" r:id="rId24"/>
    <p:sldId id="279" r:id="rId25"/>
    <p:sldId id="266" r:id="rId26"/>
    <p:sldId id="304" r:id="rId27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lia Maurus" initials="J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8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D399C-7B47-49C1-81FD-296C59C12180}" type="datetimeFigureOut">
              <a:rPr lang="en-AU" smtClean="0"/>
              <a:t>23/11/2016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9E213-0484-4D31-A047-70A05591A5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2214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C0E9B-D7F4-4585-BA8A-16418B5947D2}" type="datetimeFigureOut">
              <a:rPr lang="en-AU" smtClean="0"/>
              <a:t>23/11/2016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4EDDF-896A-4251-9210-3F8EF19087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7127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4EDDF-896A-4251-9210-3F8EF190874A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3128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4EDDF-896A-4251-9210-3F8EF190874A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4449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4EDDF-896A-4251-9210-3F8EF190874A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4995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4EDDF-896A-4251-9210-3F8EF190874A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8565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4EDDF-896A-4251-9210-3F8EF190874A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00388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4EDDF-896A-4251-9210-3F8EF190874A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29085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4EDDF-896A-4251-9210-3F8EF190874A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3687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4EDDF-896A-4251-9210-3F8EF190874A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46717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4EDDF-896A-4251-9210-3F8EF190874A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94497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4EDDF-896A-4251-9210-3F8EF190874A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29617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4EDDF-896A-4251-9210-3F8EF190874A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7303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4EDDF-896A-4251-9210-3F8EF190874A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22239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4EDDF-896A-4251-9210-3F8EF190874A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08124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4EDDF-896A-4251-9210-3F8EF190874A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23999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4EDDF-896A-4251-9210-3F8EF190874A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64580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4EDDF-896A-4251-9210-3F8EF190874A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29593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4EDDF-896A-4251-9210-3F8EF190874A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71440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4EDDF-896A-4251-9210-3F8EF190874A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93871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4EDDF-896A-4251-9210-3F8EF190874A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3668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4EDDF-896A-4251-9210-3F8EF190874A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2853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4EDDF-896A-4251-9210-3F8EF190874A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4671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4EDDF-896A-4251-9210-3F8EF190874A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9449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4EDDF-896A-4251-9210-3F8EF190874A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8472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4EDDF-896A-4251-9210-3F8EF190874A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1920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4EDDF-896A-4251-9210-3F8EF190874A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2579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4EDDF-896A-4251-9210-3F8EF190874A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7313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dirty="0" smtClean="0"/>
              <a:t>Title of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79676" y="6356350"/>
            <a:ext cx="3007124" cy="365125"/>
          </a:xfrm>
        </p:spPr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pic>
        <p:nvPicPr>
          <p:cNvPr id="8" name="Picture 7" descr="TSRI-LOGO-FINAL-TRAN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61" y="3698792"/>
            <a:ext cx="2381899" cy="289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78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B590-7A12-7A43-975A-BC0E6835EAD1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CAC30-2464-C848-B6D1-649E4AFBE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44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B590-7A12-7A43-975A-BC0E6835EAD1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CAC30-2464-C848-B6D1-649E4AFBE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94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AU" dirty="0" smtClean="0"/>
              <a:t>Title of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B590-7A12-7A43-975A-BC0E6835EAD1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CAC30-2464-C848-B6D1-649E4AFBE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92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B590-7A12-7A43-975A-BC0E6835EAD1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CAC30-2464-C848-B6D1-649E4AFBE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54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B590-7A12-7A43-975A-BC0E6835EAD1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CAC30-2464-C848-B6D1-649E4AFBE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31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B590-7A12-7A43-975A-BC0E6835EAD1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CAC30-2464-C848-B6D1-649E4AFBE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91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B590-7A12-7A43-975A-BC0E6835EAD1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CAC30-2464-C848-B6D1-649E4AFBE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21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B590-7A12-7A43-975A-BC0E6835EAD1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CAC30-2464-C848-B6D1-649E4AFBE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07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B590-7A12-7A43-975A-BC0E6835EAD1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CAC30-2464-C848-B6D1-649E4AFBE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8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ctr">
              <a:defRPr sz="2000" b="1" baseline="0"/>
            </a:lvl1pPr>
          </a:lstStyle>
          <a:p>
            <a:r>
              <a:rPr lang="en-AU" dirty="0" smtClean="0"/>
              <a:t>Title </a:t>
            </a:r>
            <a:r>
              <a:rPr lang="en-AU" smtClean="0"/>
              <a:t>of presentation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 smtClean="0"/>
              <a:t>Any photo can be added to the title page of your presentation. </a:t>
            </a:r>
          </a:p>
          <a:p>
            <a:pPr lvl="0"/>
            <a:r>
              <a:rPr lang="en-AU" dirty="0" smtClean="0"/>
              <a:t>This text box is for your subtitle.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Torres Strait Island Regional Council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17551" t="2710" r="18657" b="24692"/>
          <a:stretch/>
        </p:blipFill>
        <p:spPr>
          <a:xfrm>
            <a:off x="2113572" y="719455"/>
            <a:ext cx="4937175" cy="38982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31102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AB590-7A12-7A43-975A-BC0E6835EAD1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CAC30-2464-C848-B6D1-649E4AFBE5A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TSIRC PPT slide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1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freehold@tsirc.qld.gov.a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freehold@tsirc.qld.gov.au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1706" y="2130425"/>
            <a:ext cx="7966494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FREEHOLD OPTION</a:t>
            </a:r>
            <a:br>
              <a:rPr lang="en-US" dirty="0" smtClean="0"/>
            </a:br>
            <a:r>
              <a:rPr lang="en-US" dirty="0" smtClean="0"/>
              <a:t>Pilot Project at Poruma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6491" y="4334774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Mayor Frederick Gela</a:t>
            </a:r>
          </a:p>
          <a:p>
            <a:r>
              <a:rPr lang="en-US" dirty="0" smtClean="0"/>
              <a:t>23 November 2016</a:t>
            </a:r>
          </a:p>
        </p:txBody>
      </p:sp>
    </p:spTree>
    <p:extLst>
      <p:ext uri="{BB962C8B-B14F-4D97-AF65-F5344CB8AC3E}">
        <p14:creationId xmlns:p14="http://schemas.microsoft.com/office/powerpoint/2010/main" val="393796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Freehold Proposal for Poruma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Draft </a:t>
            </a:r>
            <a:r>
              <a:rPr lang="en-AU" b="1" dirty="0" smtClean="0"/>
              <a:t>Freehold Instrument </a:t>
            </a:r>
            <a:r>
              <a:rPr lang="en-AU" dirty="0" smtClean="0"/>
              <a:t>for Poruma: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AU" b="1" dirty="0" smtClean="0"/>
              <a:t>Freehold Policy </a:t>
            </a:r>
            <a:r>
              <a:rPr lang="en-AU" dirty="0" smtClean="0"/>
              <a:t>(sets the rules for making freehold available at Poruma and the conditions and costs to get freehold title)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AU" b="1" dirty="0" smtClean="0"/>
              <a:t>Freehold Schedule </a:t>
            </a:r>
            <a:r>
              <a:rPr lang="en-AU" dirty="0" smtClean="0"/>
              <a:t>(shows the land where freehold could be made available)</a:t>
            </a:r>
          </a:p>
          <a:p>
            <a:pPr marL="514350" indent="-457200"/>
            <a:r>
              <a:rPr lang="en-AU" dirty="0"/>
              <a:t>Minister must approve the Freehold Instrument before any ordinary freehold </a:t>
            </a:r>
            <a:r>
              <a:rPr lang="en-AU" dirty="0" smtClean="0"/>
              <a:t>can be granted </a:t>
            </a:r>
            <a:r>
              <a:rPr lang="en-AU" dirty="0"/>
              <a:t>at Poruma</a:t>
            </a:r>
            <a:r>
              <a:rPr lang="en-AU" dirty="0" smtClean="0"/>
              <a:t>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4172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Draft Freehold Schedule (map)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83" y="1405813"/>
            <a:ext cx="8698383" cy="369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85" b="7908"/>
          <a:stretch/>
        </p:blipFill>
        <p:spPr bwMode="auto">
          <a:xfrm>
            <a:off x="438150" y="5758278"/>
            <a:ext cx="3352800" cy="45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78" b="23025"/>
          <a:stretch/>
        </p:blipFill>
        <p:spPr bwMode="auto">
          <a:xfrm>
            <a:off x="438150" y="4992734"/>
            <a:ext cx="3352800" cy="765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36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Draft Freehold Schedule: discussion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lots included in the </a:t>
            </a:r>
            <a:r>
              <a:rPr lang="en-US" dirty="0" smtClean="0"/>
              <a:t>Draft Freehold </a:t>
            </a:r>
            <a:r>
              <a:rPr lang="en-US" dirty="0"/>
              <a:t>Schedule are all those marked as “LHA Granted Lease</a:t>
            </a:r>
            <a:r>
              <a:rPr lang="en-US" dirty="0" smtClean="0"/>
              <a:t>”, “</a:t>
            </a:r>
            <a:r>
              <a:rPr lang="en-US" dirty="0"/>
              <a:t>LHA Lease Entitlement</a:t>
            </a:r>
            <a:r>
              <a:rPr lang="en-US" dirty="0" smtClean="0"/>
              <a:t>” and </a:t>
            </a:r>
            <a:r>
              <a:rPr lang="en-US" dirty="0"/>
              <a:t>“Residential Tenancy Agreement</a:t>
            </a:r>
            <a:r>
              <a:rPr lang="en-US" dirty="0" smtClean="0"/>
              <a:t>”.</a:t>
            </a:r>
          </a:p>
          <a:p>
            <a:r>
              <a:rPr lang="en-US" dirty="0"/>
              <a:t>Council has not set a maximum block size.</a:t>
            </a:r>
          </a:p>
          <a:p>
            <a:r>
              <a:rPr lang="en-US" dirty="0"/>
              <a:t>Council has not set a limit on how many blocks a person can apply for at one </a:t>
            </a:r>
            <a:r>
              <a:rPr lang="en-US" dirty="0" smtClean="0"/>
              <a:t>time (but the applicant must be an “interest holder”).</a:t>
            </a:r>
            <a:endParaRPr lang="en-AU" dirty="0"/>
          </a:p>
          <a:p>
            <a:r>
              <a:rPr lang="en-AU" dirty="0" smtClean="0"/>
              <a:t>Are there any areas that should not be made available for freehold?</a:t>
            </a:r>
          </a:p>
        </p:txBody>
      </p:sp>
    </p:spTree>
    <p:extLst>
      <p:ext uri="{BB962C8B-B14F-4D97-AF65-F5344CB8AC3E}">
        <p14:creationId xmlns:p14="http://schemas.microsoft.com/office/powerpoint/2010/main" val="175272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Draft Freehold </a:t>
            </a:r>
            <a:r>
              <a:rPr lang="en-AU" dirty="0"/>
              <a:t>Policy: Eligibility</a:t>
            </a:r>
            <a:br>
              <a:rPr lang="en-AU" dirty="0"/>
            </a:br>
            <a:r>
              <a:rPr lang="en-AU" dirty="0"/>
              <a:t>(Who </a:t>
            </a:r>
            <a:r>
              <a:rPr lang="en-AU" dirty="0" smtClean="0"/>
              <a:t>could </a:t>
            </a:r>
            <a:r>
              <a:rPr lang="en-AU" dirty="0"/>
              <a:t>get freehold?)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AU" dirty="0" smtClean="0"/>
              <a:t>Default </a:t>
            </a:r>
            <a:r>
              <a:rPr lang="en-AU" dirty="0"/>
              <a:t>eligibility </a:t>
            </a:r>
            <a:r>
              <a:rPr lang="en-AU" dirty="0" smtClean="0"/>
              <a:t>criteria:</a:t>
            </a:r>
            <a:endParaRPr lang="en-AU" dirty="0"/>
          </a:p>
          <a:p>
            <a:pPr marL="0" indent="0">
              <a:buNone/>
            </a:pPr>
            <a:r>
              <a:rPr lang="en-US" b="1" dirty="0"/>
              <a:t>The grant of freehold is limited to the following categories of people:</a:t>
            </a:r>
            <a:endParaRPr lang="en-AU" dirty="0"/>
          </a:p>
          <a:p>
            <a:r>
              <a:rPr lang="en-US" dirty="0" smtClean="0"/>
              <a:t>an </a:t>
            </a:r>
            <a:r>
              <a:rPr lang="en-US" dirty="0"/>
              <a:t>Aboriginal person or Torres Strait Islander</a:t>
            </a:r>
            <a:endParaRPr lang="en-AU" dirty="0"/>
          </a:p>
          <a:p>
            <a:r>
              <a:rPr lang="en-US" dirty="0"/>
              <a:t>the spouse of an Aboriginal person or Torres Strait Islander</a:t>
            </a:r>
            <a:endParaRPr lang="en-AU" dirty="0"/>
          </a:p>
          <a:p>
            <a:r>
              <a:rPr lang="en-US" dirty="0"/>
              <a:t>a former spouse of an Aboriginal person or Torres Strait Islander</a:t>
            </a:r>
            <a:endParaRPr lang="en-AU" dirty="0"/>
          </a:p>
          <a:p>
            <a:r>
              <a:rPr lang="en-US" dirty="0"/>
              <a:t>a widow or widower of an Aboriginal person or Torres Strait </a:t>
            </a:r>
            <a:r>
              <a:rPr lang="en-US" dirty="0" smtClean="0"/>
              <a:t>Islander</a:t>
            </a:r>
          </a:p>
          <a:p>
            <a:pPr marL="0" indent="0">
              <a:buNone/>
            </a:pPr>
            <a:r>
              <a:rPr lang="en-US" dirty="0" smtClean="0"/>
              <a:t>Applicant must also be an “interest holder”.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0815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Discussion: Eligibility </a:t>
            </a:r>
            <a:br>
              <a:rPr lang="en-AU" dirty="0" smtClean="0"/>
            </a:br>
            <a:r>
              <a:rPr lang="en-AU" dirty="0" smtClean="0"/>
              <a:t>(Who could get freehold?)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Council has not set any </a:t>
            </a:r>
            <a:r>
              <a:rPr lang="en-AU" u="sng" dirty="0"/>
              <a:t>additional</a:t>
            </a:r>
            <a:r>
              <a:rPr lang="en-AU" dirty="0"/>
              <a:t> eligibility criteria.</a:t>
            </a:r>
          </a:p>
          <a:p>
            <a:r>
              <a:rPr lang="en-AU" dirty="0" smtClean="0"/>
              <a:t>If freehold is made available, should there be any additional eligibility criteria to apply for freehold? (e.g. traditional owner?)</a:t>
            </a:r>
          </a:p>
          <a:p>
            <a:r>
              <a:rPr lang="en-AU" dirty="0" smtClean="0"/>
              <a:t>Should there be restricted eligibility criteria for particular areas of land?</a:t>
            </a:r>
          </a:p>
        </p:txBody>
      </p:sp>
    </p:spTree>
    <p:extLst>
      <p:ext uri="{BB962C8B-B14F-4D97-AF65-F5344CB8AC3E}">
        <p14:creationId xmlns:p14="http://schemas.microsoft.com/office/powerpoint/2010/main" val="280107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Discussion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AU" dirty="0"/>
              <a:t>Providing freehold in </a:t>
            </a:r>
            <a:r>
              <a:rPr lang="en-AU" dirty="0" smtClean="0"/>
              <a:t>Torres </a:t>
            </a:r>
            <a:r>
              <a:rPr lang="en-AU" dirty="0"/>
              <a:t>Strait Islander communities aims to provide opportunities for social and economic development.</a:t>
            </a:r>
          </a:p>
          <a:p>
            <a:r>
              <a:rPr lang="en-AU" dirty="0" smtClean="0"/>
              <a:t>What would be the </a:t>
            </a:r>
            <a:r>
              <a:rPr lang="en-AU" b="1" dirty="0"/>
              <a:t>social and financial </a:t>
            </a:r>
            <a:r>
              <a:rPr lang="en-AU" b="1" dirty="0" smtClean="0"/>
              <a:t>effects </a:t>
            </a:r>
            <a:r>
              <a:rPr lang="en-AU" dirty="0" smtClean="0"/>
              <a:t>in </a:t>
            </a:r>
            <a:r>
              <a:rPr lang="en-AU" dirty="0"/>
              <a:t>providing the option of </a:t>
            </a:r>
            <a:r>
              <a:rPr lang="en-AU" dirty="0" smtClean="0"/>
              <a:t>private freehold at Poruma? (good and bad)</a:t>
            </a:r>
          </a:p>
          <a:p>
            <a:r>
              <a:rPr lang="en-AU" dirty="0" smtClean="0"/>
              <a:t>What are the </a:t>
            </a:r>
            <a:r>
              <a:rPr lang="en-AU" dirty="0"/>
              <a:t>potential opportunities available to attract </a:t>
            </a:r>
            <a:r>
              <a:rPr lang="en-AU" b="1" dirty="0"/>
              <a:t>investment</a:t>
            </a:r>
            <a:r>
              <a:rPr lang="en-AU" dirty="0"/>
              <a:t> into </a:t>
            </a:r>
            <a:r>
              <a:rPr lang="en-AU" dirty="0" smtClean="0"/>
              <a:t>Poruma community by providing ordinary freehold</a:t>
            </a:r>
            <a:r>
              <a:rPr lang="en-AU" dirty="0"/>
              <a:t>?</a:t>
            </a:r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3175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Recap: Pros of freehold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Pros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8229600" cy="395128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1800" dirty="0" smtClean="0"/>
              <a:t>Native Title and Trustee approval not required for future development or leasing (planning approval may be required).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1800" dirty="0"/>
              <a:t>Legal certainty of land </a:t>
            </a:r>
            <a:r>
              <a:rPr lang="en-AU" sz="1800" dirty="0" smtClean="0"/>
              <a:t>ownership.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Can be used as a tool to ‘cement’ traditional boundaries via formal Survey.</a:t>
            </a:r>
            <a:endParaRPr lang="en-AU" sz="1800" dirty="0"/>
          </a:p>
          <a:p>
            <a:pPr marL="457200" indent="-457200">
              <a:buFont typeface="+mj-lt"/>
              <a:buAutoNum type="arabicPeriod"/>
            </a:pPr>
            <a:r>
              <a:rPr lang="en-AU" sz="1800" dirty="0" smtClean="0"/>
              <a:t>Exclusive </a:t>
            </a:r>
            <a:r>
              <a:rPr lang="en-AU" sz="1800" dirty="0"/>
              <a:t>control of your own land (as long as you comply with the law).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1800" dirty="0" smtClean="0"/>
              <a:t>Potential for economic independence (leasing and mortgaging land available).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1800" dirty="0" smtClean="0"/>
              <a:t>Land/house becomes an asset with a market value on the property market.</a:t>
            </a:r>
            <a:endParaRPr lang="en-AU" sz="1800" dirty="0"/>
          </a:p>
          <a:p>
            <a:pPr marL="457200" indent="-457200">
              <a:buFont typeface="+mj-lt"/>
              <a:buAutoNum type="arabicPeriod"/>
            </a:pPr>
            <a:r>
              <a:rPr lang="en-AU" sz="1800" dirty="0" smtClean="0"/>
              <a:t>Ability to transfer freehold title to loved ones under a Will.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1800" dirty="0" smtClean="0"/>
              <a:t>Ability to hold land with others as co-owners, and decide who will own the land when the registered owner dies.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6815" y="6126163"/>
            <a:ext cx="8289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smtClean="0"/>
              <a:t>This is not an exclusive list of Pros and Cons and should not be relied upon by potential applicants when deciding whether or not to support/ apply for a freehold grant.  Applicants should always seek independent legal and financial advice. </a:t>
            </a:r>
            <a:endParaRPr lang="en-AU" sz="1000" b="1" i="1" dirty="0"/>
          </a:p>
        </p:txBody>
      </p:sp>
    </p:spTree>
    <p:extLst>
      <p:ext uri="{BB962C8B-B14F-4D97-AF65-F5344CB8AC3E}">
        <p14:creationId xmlns:p14="http://schemas.microsoft.com/office/powerpoint/2010/main" val="292030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Recap: Cons of freehold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" y="1482939"/>
            <a:ext cx="4041775" cy="639762"/>
          </a:xfrm>
        </p:spPr>
        <p:txBody>
          <a:bodyPr/>
          <a:lstStyle/>
          <a:p>
            <a:r>
              <a:rPr lang="en-AU" dirty="0" smtClean="0"/>
              <a:t>Cons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6815" y="2174875"/>
            <a:ext cx="8289985" cy="395128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dirty="0" smtClean="0"/>
              <a:t>Up-front purchase cost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Ongoing costs of home ownership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Owner is legally responsible for use of the land (and misuse)</a:t>
            </a:r>
            <a:endParaRPr lang="en-AU" dirty="0" smtClean="0"/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Traditional rights no longer legally recognised over the land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Could weaken Traditional Law and Ailan Kastom in the community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Potential sale to non-community members (loss of traditional land)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Risk of losing traditional land if unable to afford ongoing costs of home ownership (mortgagee sale)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Could make land management in Torres Strait more complicated by adding another type of land holding.</a:t>
            </a: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396815" y="6126163"/>
            <a:ext cx="8289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smtClean="0"/>
              <a:t>This is not an exclusive list of Pros and Cons and should not be relied upon by potential applicants when deciding whether or not to support/ apply for a freehold grant.  Applicants should always seek independent legal and financial advice. </a:t>
            </a:r>
            <a:endParaRPr lang="en-AU" sz="1000" b="1" i="1" dirty="0"/>
          </a:p>
        </p:txBody>
      </p:sp>
    </p:spTree>
    <p:extLst>
      <p:ext uri="{BB962C8B-B14F-4D97-AF65-F5344CB8AC3E}">
        <p14:creationId xmlns:p14="http://schemas.microsoft.com/office/powerpoint/2010/main" val="361734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Cost to obtain freehold: summary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Application fee</a:t>
            </a:r>
          </a:p>
          <a:p>
            <a:r>
              <a:rPr lang="en-AU" dirty="0" smtClean="0"/>
              <a:t>House price (State methodology)</a:t>
            </a:r>
          </a:p>
          <a:p>
            <a:r>
              <a:rPr lang="en-AU" dirty="0" smtClean="0"/>
              <a:t>Land price (cost recovery)</a:t>
            </a:r>
          </a:p>
          <a:p>
            <a:r>
              <a:rPr lang="en-AU" dirty="0" smtClean="0"/>
              <a:t>Compensation</a:t>
            </a:r>
          </a:p>
          <a:p>
            <a:r>
              <a:rPr lang="en-AU" dirty="0" smtClean="0"/>
              <a:t>Cost </a:t>
            </a:r>
            <a:r>
              <a:rPr lang="en-AU" dirty="0"/>
              <a:t>of survey (if land not yet surveyed)</a:t>
            </a:r>
          </a:p>
          <a:p>
            <a:r>
              <a:rPr lang="en-AU" dirty="0" smtClean="0"/>
              <a:t>Registration fees (Land Titles Office)</a:t>
            </a:r>
          </a:p>
          <a:p>
            <a:r>
              <a:rPr lang="en-AU" dirty="0" smtClean="0"/>
              <a:t>Legal costs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7064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Draft Freehold Policy: Application </a:t>
            </a:r>
            <a:r>
              <a:rPr lang="en-AU" dirty="0" smtClean="0"/>
              <a:t>fee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 Trustee will set </a:t>
            </a:r>
            <a:r>
              <a:rPr lang="en-AU" dirty="0" smtClean="0"/>
              <a:t>an application fee, to cover administration costs.</a:t>
            </a:r>
          </a:p>
        </p:txBody>
      </p:sp>
    </p:spTree>
    <p:extLst>
      <p:ext uri="{BB962C8B-B14F-4D97-AF65-F5344CB8AC3E}">
        <p14:creationId xmlns:p14="http://schemas.microsoft.com/office/powerpoint/2010/main" val="54191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we here today?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AU" dirty="0" smtClean="0"/>
              <a:t>Following on from two community meetings last year at Poruma (September &amp; November 2015).</a:t>
            </a:r>
          </a:p>
          <a:p>
            <a:r>
              <a:rPr lang="en-AU" dirty="0" smtClean="0"/>
              <a:t>Recap: What is ordinary freehold?</a:t>
            </a:r>
          </a:p>
          <a:p>
            <a:r>
              <a:rPr lang="en-AU" dirty="0" smtClean="0"/>
              <a:t>The proposed freehold option for Poruma.</a:t>
            </a:r>
            <a:endParaRPr lang="en-AU" dirty="0"/>
          </a:p>
          <a:p>
            <a:r>
              <a:rPr lang="en-AU" dirty="0" smtClean="0"/>
              <a:t>We want to know what </a:t>
            </a:r>
            <a:r>
              <a:rPr lang="en-AU" dirty="0"/>
              <a:t>y</a:t>
            </a:r>
            <a:r>
              <a:rPr lang="en-AU" dirty="0" smtClean="0"/>
              <a:t>ou think: </a:t>
            </a:r>
            <a:r>
              <a:rPr lang="en-AU" dirty="0"/>
              <a:t>should </a:t>
            </a:r>
            <a:r>
              <a:rPr lang="en-AU" dirty="0" smtClean="0"/>
              <a:t>private </a:t>
            </a:r>
            <a:r>
              <a:rPr lang="en-AU" dirty="0"/>
              <a:t>freehold land ownership be made available at Poruma</a:t>
            </a:r>
            <a:r>
              <a:rPr lang="en-AU" dirty="0" smtClean="0"/>
              <a:t>?</a:t>
            </a:r>
            <a:endParaRPr lang="en-AU" dirty="0"/>
          </a:p>
          <a:p>
            <a:r>
              <a:rPr lang="en-AU" dirty="0" smtClean="0"/>
              <a:t>We will listen to feedback today. You can also make comments later</a:t>
            </a:r>
            <a:r>
              <a:rPr lang="en-AU" dirty="0"/>
              <a:t>: drop off a letter at </a:t>
            </a:r>
            <a:r>
              <a:rPr lang="en-AU" dirty="0" smtClean="0"/>
              <a:t>the </a:t>
            </a:r>
            <a:r>
              <a:rPr lang="en-AU" dirty="0"/>
              <a:t>Council </a:t>
            </a:r>
            <a:r>
              <a:rPr lang="en-AU" dirty="0" smtClean="0"/>
              <a:t>office or email </a:t>
            </a:r>
            <a:r>
              <a:rPr lang="en-AU" b="1" dirty="0" smtClean="0">
                <a:hlinkClick r:id="rId3"/>
              </a:rPr>
              <a:t>freehold@tsirc.qld.gov.au</a:t>
            </a:r>
            <a:r>
              <a:rPr lang="en-AU" dirty="0" smtClean="0"/>
              <a:t>.</a:t>
            </a:r>
            <a:endParaRPr lang="en-AU" b="1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4108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Draft Freehold Policy: House Price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For social houses: Council </a:t>
            </a:r>
            <a:r>
              <a:rPr lang="en-US" dirty="0"/>
              <a:t>and the Department of Housing must agree </a:t>
            </a:r>
            <a:r>
              <a:rPr lang="en-US" dirty="0" smtClean="0"/>
              <a:t>to sell the house to the freehold applicant</a:t>
            </a:r>
            <a:r>
              <a:rPr lang="en-AU" dirty="0" smtClean="0"/>
              <a:t>.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(The same prices are proposed for 99-year home ownership leases.)</a:t>
            </a:r>
          </a:p>
          <a:p>
            <a:pPr marL="0" indent="0">
              <a:buNone/>
            </a:pPr>
            <a:r>
              <a:rPr lang="en-AU" dirty="0" smtClean="0"/>
              <a:t>House condition assessments are currently being conducted in TSIRC communities.</a:t>
            </a:r>
          </a:p>
          <a:p>
            <a:endParaRPr lang="en-A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65126"/>
            <a:ext cx="8686800" cy="242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90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Draft Freehold Policy: Land </a:t>
            </a:r>
            <a:r>
              <a:rPr lang="en-AU" dirty="0" smtClean="0"/>
              <a:t>Price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Land price is set by the Trustee.</a:t>
            </a:r>
          </a:p>
          <a:p>
            <a:r>
              <a:rPr lang="en-AU" dirty="0" smtClean="0"/>
              <a:t>Proposed price structure:</a:t>
            </a:r>
          </a:p>
          <a:p>
            <a:pPr marL="457200" lvl="1" indent="0">
              <a:buNone/>
            </a:pPr>
            <a:r>
              <a:rPr lang="en-AU" dirty="0" smtClean="0"/>
              <a:t>$4,000 for 2,000 square metres plus $100 for each additional 100 square metres.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9815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Draft Freehold Policy: Compensation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smtClean="0"/>
              <a:t>Where native title exists, an ILUA (agreement with the PBC) is required.</a:t>
            </a:r>
          </a:p>
          <a:p>
            <a:r>
              <a:rPr lang="en-AU" dirty="0" smtClean="0"/>
              <a:t>The applicant for freehold may have to pay compensation to the PBC because the TO of that land will lose native title forever.</a:t>
            </a:r>
          </a:p>
          <a:p>
            <a:pPr lvl="1"/>
            <a:r>
              <a:rPr lang="en-AU" dirty="0" smtClean="0"/>
              <a:t>Example 1: NIL compensation/freehold title as compensation (where applicant is the Traditional Owner of the land)</a:t>
            </a:r>
          </a:p>
          <a:p>
            <a:pPr lvl="1"/>
            <a:r>
              <a:rPr lang="en-AU" dirty="0" smtClean="0"/>
              <a:t>Example 2: could be calculated based on estimated valuation (land value) + additional special value for native title extinguishment</a:t>
            </a:r>
          </a:p>
        </p:txBody>
      </p:sp>
    </p:spTree>
    <p:extLst>
      <p:ext uri="{BB962C8B-B14F-4D97-AF65-F5344CB8AC3E}">
        <p14:creationId xmlns:p14="http://schemas.microsoft.com/office/powerpoint/2010/main" val="364415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Draft Freehold Policy: Other conditions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land must be </a:t>
            </a:r>
            <a:r>
              <a:rPr lang="en-US" dirty="0"/>
              <a:t>surveyed, must have dedicated road access and must have access to essential services (water, waste and power</a:t>
            </a:r>
            <a:r>
              <a:rPr lang="en-US" dirty="0" smtClean="0"/>
              <a:t>).</a:t>
            </a:r>
          </a:p>
          <a:p>
            <a:r>
              <a:rPr lang="en-US" dirty="0" smtClean="0"/>
              <a:t>The applicant would be responsible for the cost of satisfying all conditions.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238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happens next?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9702"/>
            <a:ext cx="8304028" cy="5220586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draft Freehold Instrument is available to the community for comment.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Council will consider all feedback and decide whether to make freehold available at Poruma.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Council decides to make freehold available, Council will submit the Freehold Instrument to the Minister.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Freehold is made available, Council (as Trustee) will invite “interest holders” to apply for freehold title.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 applications approved by the Trustee, the State will grant the freehold.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process must address native title</a:t>
            </a:r>
            <a:r>
              <a:rPr lang="en-US" dirty="0" smtClean="0"/>
              <a:t>.</a:t>
            </a:r>
            <a:endParaRPr lang="en-US" dirty="0">
              <a:solidFill>
                <a:srgbClr val="FF0000"/>
              </a:solidFill>
            </a:endParaRPr>
          </a:p>
          <a:p>
            <a:pPr marL="1257300" lvl="3" indent="0">
              <a:buNone/>
            </a:pPr>
            <a:endParaRPr lang="en-US" dirty="0" smtClean="0"/>
          </a:p>
          <a:p>
            <a:pPr marL="1771650" lvl="3" indent="-514350">
              <a:buFont typeface="+mj-lt"/>
              <a:buAutoNum type="arabicPeriod"/>
            </a:pPr>
            <a:endParaRPr lang="en-US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645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Freehold is </a:t>
            </a:r>
            <a:r>
              <a:rPr lang="en-AU" b="1" dirty="0" smtClean="0"/>
              <a:t>optional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smtClean="0"/>
              <a:t>Ordinary freehold does not have to be introduced to Poruma. It could happen </a:t>
            </a:r>
            <a:r>
              <a:rPr lang="en-AU" b="1" dirty="0" smtClean="0"/>
              <a:t>now</a:t>
            </a:r>
            <a:r>
              <a:rPr lang="en-AU" dirty="0" smtClean="0"/>
              <a:t>, </a:t>
            </a:r>
            <a:r>
              <a:rPr lang="en-AU" b="1" dirty="0" smtClean="0"/>
              <a:t>later</a:t>
            </a:r>
            <a:r>
              <a:rPr lang="en-AU" dirty="0" smtClean="0"/>
              <a:t> or </a:t>
            </a:r>
            <a:r>
              <a:rPr lang="en-AU" b="1" dirty="0" smtClean="0"/>
              <a:t>never</a:t>
            </a:r>
            <a:r>
              <a:rPr lang="en-AU" dirty="0" smtClean="0"/>
              <a:t>.</a:t>
            </a:r>
          </a:p>
          <a:p>
            <a:r>
              <a:rPr lang="en-AU" dirty="0" smtClean="0"/>
              <a:t>Council will decide based on the community’s feedback.</a:t>
            </a:r>
          </a:p>
          <a:p>
            <a:r>
              <a:rPr lang="en-AU" dirty="0" smtClean="0"/>
              <a:t>Let us know what you think of the freehold option today or later.</a:t>
            </a:r>
          </a:p>
          <a:p>
            <a:r>
              <a:rPr lang="en-AU" dirty="0" smtClean="0"/>
              <a:t>Written comments are welcome: please email </a:t>
            </a:r>
            <a:r>
              <a:rPr lang="en-AU" dirty="0" smtClean="0">
                <a:hlinkClick r:id="rId3"/>
              </a:rPr>
              <a:t>freehold@tsirc.qld.gov.au</a:t>
            </a:r>
            <a:r>
              <a:rPr lang="en-AU" dirty="0"/>
              <a:t> </a:t>
            </a:r>
            <a:r>
              <a:rPr lang="en-AU" dirty="0" smtClean="0"/>
              <a:t>or drop off a letter at the Council office.  Every submission will be considered.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137975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Questions and discussion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Should </a:t>
            </a:r>
            <a:r>
              <a:rPr lang="en-AU" dirty="0"/>
              <a:t>private freehold land ownership be made available at Poruma?</a:t>
            </a:r>
            <a:endParaRPr lang="en-AU" b="1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611" y="2818532"/>
            <a:ext cx="2763022" cy="336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9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Recap: What is ordinary freehold?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smtClean="0"/>
              <a:t>Individual landowner(s) – not communally held</a:t>
            </a:r>
            <a:endParaRPr lang="en-AU" dirty="0"/>
          </a:p>
          <a:p>
            <a:r>
              <a:rPr lang="en-AU" dirty="0" smtClean="0"/>
              <a:t>Publicly registered Certificate of Title</a:t>
            </a:r>
          </a:p>
          <a:p>
            <a:r>
              <a:rPr lang="en-AU" dirty="0" smtClean="0"/>
              <a:t>Owner(s) responsible </a:t>
            </a:r>
            <a:r>
              <a:rPr lang="en-AU" dirty="0"/>
              <a:t>for use of the </a:t>
            </a:r>
            <a:r>
              <a:rPr lang="en-AU" dirty="0" smtClean="0"/>
              <a:t>land</a:t>
            </a:r>
            <a:endParaRPr lang="en-AU" dirty="0"/>
          </a:p>
          <a:p>
            <a:r>
              <a:rPr lang="en-AU" dirty="0" smtClean="0"/>
              <a:t>Native Title does not apply</a:t>
            </a:r>
          </a:p>
          <a:p>
            <a:r>
              <a:rPr lang="en-AU" dirty="0" smtClean="0"/>
              <a:t>Deed of Grant in Trust does not apply</a:t>
            </a:r>
          </a:p>
          <a:p>
            <a:r>
              <a:rPr lang="en-AU" dirty="0"/>
              <a:t>Exclusive ownership</a:t>
            </a:r>
          </a:p>
          <a:p>
            <a:r>
              <a:rPr lang="en-AU" dirty="0" smtClean="0"/>
              <a:t>Rateable</a:t>
            </a:r>
          </a:p>
          <a:p>
            <a:r>
              <a:rPr lang="en-AU" dirty="0" smtClean="0"/>
              <a:t>Can be sold/transferred on the open market</a:t>
            </a:r>
          </a:p>
          <a:p>
            <a:r>
              <a:rPr lang="en-AU" dirty="0" smtClean="0"/>
              <a:t>Can be mortgaged and leased</a:t>
            </a:r>
          </a:p>
        </p:txBody>
      </p:sp>
    </p:spTree>
    <p:extLst>
      <p:ext uri="{BB962C8B-B14F-4D97-AF65-F5344CB8AC3E}">
        <p14:creationId xmlns:p14="http://schemas.microsoft.com/office/powerpoint/2010/main" val="415417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Recap: Pros of freehold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Pros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8229600" cy="395128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1800" dirty="0" smtClean="0"/>
              <a:t>Native Title and Trustee approval not required for future development or leasing (planning approval may be required).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1800" dirty="0"/>
              <a:t>Legal certainty of land </a:t>
            </a:r>
            <a:r>
              <a:rPr lang="en-AU" sz="1800" dirty="0" smtClean="0"/>
              <a:t>ownership.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Can be used as a tool to ‘cement’ traditional boundaries via formal Survey.</a:t>
            </a:r>
            <a:endParaRPr lang="en-AU" sz="1800" dirty="0"/>
          </a:p>
          <a:p>
            <a:pPr marL="457200" indent="-457200">
              <a:buFont typeface="+mj-lt"/>
              <a:buAutoNum type="arabicPeriod"/>
            </a:pPr>
            <a:r>
              <a:rPr lang="en-AU" sz="1800" dirty="0" smtClean="0"/>
              <a:t>Exclusive </a:t>
            </a:r>
            <a:r>
              <a:rPr lang="en-AU" sz="1800" dirty="0"/>
              <a:t>control of your own land (as long as you comply with the law).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1800" dirty="0" smtClean="0"/>
              <a:t>Potential for economic independence (leasing and mortgaging land available).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1800" dirty="0" smtClean="0"/>
              <a:t>Land/house becomes an asset with a market value on the property market.</a:t>
            </a:r>
            <a:endParaRPr lang="en-AU" sz="1800" dirty="0"/>
          </a:p>
          <a:p>
            <a:pPr marL="457200" indent="-457200">
              <a:buFont typeface="+mj-lt"/>
              <a:buAutoNum type="arabicPeriod"/>
            </a:pPr>
            <a:r>
              <a:rPr lang="en-AU" sz="1800" dirty="0" smtClean="0"/>
              <a:t>Ability to transfer freehold title to loved ones under a Will.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1800" dirty="0" smtClean="0"/>
              <a:t>Ability to hold land with others as co-owners, and decide who will own the land when the registered owner dies.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6815" y="6126163"/>
            <a:ext cx="8289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smtClean="0"/>
              <a:t>This is not an exclusive list of Pros and Cons and should not be relied upon by potential applicants when deciding whether or not to support/ apply for a freehold grant.  Applicants should always seek independent legal and financial advice. </a:t>
            </a:r>
            <a:endParaRPr lang="en-AU" sz="1000" b="1" i="1" dirty="0"/>
          </a:p>
        </p:txBody>
      </p:sp>
    </p:spTree>
    <p:extLst>
      <p:ext uri="{BB962C8B-B14F-4D97-AF65-F5344CB8AC3E}">
        <p14:creationId xmlns:p14="http://schemas.microsoft.com/office/powerpoint/2010/main" val="49465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Recap: Cons of freehold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" y="1482939"/>
            <a:ext cx="4041775" cy="639762"/>
          </a:xfrm>
        </p:spPr>
        <p:txBody>
          <a:bodyPr/>
          <a:lstStyle/>
          <a:p>
            <a:r>
              <a:rPr lang="en-AU" dirty="0" smtClean="0"/>
              <a:t>Cons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6815" y="2174875"/>
            <a:ext cx="8289985" cy="395128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dirty="0" smtClean="0"/>
              <a:t>Up-front purchase cost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Ongoing costs of home ownership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Owner is legally responsible for use of the land (and misuse)</a:t>
            </a:r>
            <a:endParaRPr lang="en-AU" dirty="0" smtClean="0"/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Traditional rights no longer legally recognised over the land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Could weaken Traditional Law and Ailan Kastom in the community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Potential sale to non-community members (loss of traditional land)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Risk of losing traditional land if unable to afford ongoing costs of home ownership (mortgagee sale)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Could make land management in Torres Strait more complicated by adding another type of land holding.</a:t>
            </a: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396815" y="6126163"/>
            <a:ext cx="8289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smtClean="0"/>
              <a:t>This is not an exclusive list of Pros and Cons and should not be relied upon by potential applicants when deciding whether or not to support/ apply for a freehold grant.  Applicants should always seek independent legal and financial advice. </a:t>
            </a:r>
            <a:endParaRPr lang="en-AU" sz="1000" b="1" i="1" dirty="0"/>
          </a:p>
        </p:txBody>
      </p:sp>
    </p:spTree>
    <p:extLst>
      <p:ext uri="{BB962C8B-B14F-4D97-AF65-F5344CB8AC3E}">
        <p14:creationId xmlns:p14="http://schemas.microsoft.com/office/powerpoint/2010/main" val="217938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Recap: What are the options for home ownership?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dirty="0" smtClean="0"/>
              <a:t>Grant of </a:t>
            </a:r>
            <a:r>
              <a:rPr lang="en-AU" b="1" dirty="0" smtClean="0"/>
              <a:t>LHA lease </a:t>
            </a:r>
            <a:r>
              <a:rPr lang="en-AU" dirty="0" smtClean="0"/>
              <a:t>(for valid applications).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Apply for a </a:t>
            </a:r>
            <a:r>
              <a:rPr lang="en-AU" b="1" dirty="0" smtClean="0"/>
              <a:t>99-year home ownership Lease </a:t>
            </a:r>
            <a:r>
              <a:rPr lang="en-AU" dirty="0" smtClean="0"/>
              <a:t>over an existing house.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Apply for a </a:t>
            </a:r>
            <a:r>
              <a:rPr lang="en-AU" b="1" dirty="0" smtClean="0"/>
              <a:t>99-year home ownership Lease </a:t>
            </a:r>
            <a:r>
              <a:rPr lang="en-AU" dirty="0" smtClean="0"/>
              <a:t>and development approval to build a house on vacant land.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If </a:t>
            </a:r>
            <a:r>
              <a:rPr lang="en-AU" dirty="0"/>
              <a:t>freehold is made </a:t>
            </a:r>
            <a:r>
              <a:rPr lang="en-AU" dirty="0" smtClean="0"/>
              <a:t>available, apply for </a:t>
            </a:r>
            <a:r>
              <a:rPr lang="en-AU" b="1" dirty="0" smtClean="0"/>
              <a:t>private freehold title</a:t>
            </a:r>
            <a:r>
              <a:rPr lang="en-A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9112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How does home ownership affect native title?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62768"/>
            <a:ext cx="8229600" cy="10549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000" dirty="0" smtClean="0"/>
              <a:t>ILUA = Indigenous Land Use Agreement signed off by PBC</a:t>
            </a:r>
          </a:p>
          <a:p>
            <a:pPr marL="0" indent="0">
              <a:buNone/>
            </a:pPr>
            <a:r>
              <a:rPr lang="en-AU" sz="2000" dirty="0" smtClean="0"/>
              <a:t>PERBA = Pre-Existing Right-Based Act (does not require PBC sign-off)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243347"/>
              </p:ext>
            </p:extLst>
          </p:nvPr>
        </p:nvGraphicFramePr>
        <p:xfrm>
          <a:off x="425305" y="1525769"/>
          <a:ext cx="8367825" cy="3937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89275"/>
                <a:gridCol w="2789275"/>
                <a:gridCol w="2789275"/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Home ownership option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Impact on</a:t>
                      </a:r>
                      <a:r>
                        <a:rPr lang="en-AU" baseline="0" dirty="0" smtClean="0"/>
                        <a:t> native title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When can it</a:t>
                      </a:r>
                      <a:r>
                        <a:rPr lang="en-AU" baseline="0" dirty="0" smtClean="0"/>
                        <a:t> happen?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b="1" dirty="0" smtClean="0"/>
                        <a:t>Katter lease</a:t>
                      </a:r>
                      <a:endParaRPr lang="en-AU" b="1" baseline="0" dirty="0" smtClean="0"/>
                    </a:p>
                    <a:p>
                      <a:r>
                        <a:rPr lang="en-AU" baseline="0" dirty="0" smtClean="0"/>
                        <a:t>(Land Holding Act/LHA lease)</a:t>
                      </a:r>
                    </a:p>
                    <a:p>
                      <a:r>
                        <a:rPr lang="en-AU" baseline="0" dirty="0" smtClean="0"/>
                        <a:t>(a “perpetual” lease that has no expiry date)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Native title may be gone forever</a:t>
                      </a:r>
                      <a:endParaRPr lang="en-A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PERBA</a:t>
                      </a:r>
                      <a:r>
                        <a:rPr lang="en-AU" baseline="0" dirty="0" smtClean="0"/>
                        <a:t> (Pre-Existing Right-Based Act under the Native Title Act) – PBC agreement not required.</a:t>
                      </a:r>
                    </a:p>
                    <a:p>
                      <a:r>
                        <a:rPr lang="en-AU" b="1" baseline="0" dirty="0" smtClean="0"/>
                        <a:t>OR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Agreement (ILUA)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b="1" dirty="0" smtClean="0"/>
                        <a:t>99-year home-ownership lease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Native title survives</a:t>
                      </a:r>
                      <a:r>
                        <a:rPr lang="en-AU" baseline="0" dirty="0" smtClean="0"/>
                        <a:t> but the land is under a lease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Agreement (ILUA)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b="1" dirty="0" smtClean="0"/>
                        <a:t>Ordinary freehold</a:t>
                      </a:r>
                      <a:r>
                        <a:rPr lang="en-AU" b="1" baseline="0" dirty="0" smtClean="0"/>
                        <a:t> title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Native title is gone </a:t>
                      </a:r>
                      <a:r>
                        <a:rPr lang="en-AU" baseline="0" dirty="0" smtClean="0"/>
                        <a:t>forever (extinguished)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Agreement (ILUA) unless</a:t>
                      </a:r>
                      <a:r>
                        <a:rPr lang="en-AU" baseline="0" dirty="0" smtClean="0"/>
                        <a:t> native title is already gone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047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Freehold proposal for Poruma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If the community supports making freehold available, Council’s </a:t>
            </a:r>
            <a:r>
              <a:rPr lang="en-AU" dirty="0" smtClean="0"/>
              <a:t>proposal is a </a:t>
            </a:r>
            <a:r>
              <a:rPr lang="en-AU" b="1" dirty="0"/>
              <a:t>Model Freehold </a:t>
            </a:r>
            <a:r>
              <a:rPr lang="en-AU" b="1" dirty="0" smtClean="0"/>
              <a:t>Instrument</a:t>
            </a:r>
            <a:r>
              <a:rPr lang="en-AU" dirty="0" smtClean="0"/>
              <a:t>.</a:t>
            </a:r>
            <a:endParaRPr lang="en-AU" dirty="0"/>
          </a:p>
          <a:p>
            <a:r>
              <a:rPr lang="en-AU" dirty="0"/>
              <a:t>This means that only eligible “</a:t>
            </a:r>
            <a:r>
              <a:rPr lang="en-AU" b="1" dirty="0"/>
              <a:t>interest holders</a:t>
            </a:r>
            <a:r>
              <a:rPr lang="en-AU" dirty="0"/>
              <a:t>” could potentially be granted freehold.</a:t>
            </a:r>
          </a:p>
          <a:p>
            <a:r>
              <a:rPr lang="en-AU" dirty="0"/>
              <a:t>A Non-Model Freehold process could follow the Model process</a:t>
            </a:r>
            <a:r>
              <a:rPr lang="en-AU" dirty="0" smtClean="0"/>
              <a:t>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1042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Interest holders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AU" dirty="0" smtClean="0"/>
              <a:t>General/Residential Tenancy Agreement interest holders</a:t>
            </a:r>
          </a:p>
          <a:p>
            <a:r>
              <a:rPr lang="en-AU" dirty="0"/>
              <a:t>Valid LHA /“Katter” lease </a:t>
            </a:r>
            <a:r>
              <a:rPr lang="en-AU" dirty="0" smtClean="0"/>
              <a:t>holders/tenants (PBC </a:t>
            </a:r>
            <a:r>
              <a:rPr lang="en-AU" dirty="0"/>
              <a:t>agreement may not be required</a:t>
            </a:r>
            <a:r>
              <a:rPr lang="en-AU" dirty="0" smtClean="0"/>
              <a:t>)</a:t>
            </a:r>
            <a:endParaRPr lang="en-AU" dirty="0"/>
          </a:p>
          <a:p>
            <a:r>
              <a:rPr lang="en-AU" dirty="0" smtClean="0"/>
              <a:t>Valid LHA </a:t>
            </a:r>
            <a:r>
              <a:rPr lang="en-AU" dirty="0"/>
              <a:t>/“Katter</a:t>
            </a:r>
            <a:r>
              <a:rPr lang="en-AU" dirty="0" smtClean="0"/>
              <a:t>” lease entitlement holders or </a:t>
            </a:r>
            <a:r>
              <a:rPr lang="en-AU" dirty="0"/>
              <a:t>beneficiaries </a:t>
            </a:r>
            <a:r>
              <a:rPr lang="en-AU" dirty="0" smtClean="0"/>
              <a:t>(PBC agreement may </a:t>
            </a:r>
            <a:r>
              <a:rPr lang="en-AU" dirty="0"/>
              <a:t>not be required</a:t>
            </a:r>
            <a:r>
              <a:rPr lang="en-AU" dirty="0" smtClean="0"/>
              <a:t>)</a:t>
            </a:r>
            <a:endParaRPr lang="en-AU" dirty="0"/>
          </a:p>
          <a:p>
            <a:r>
              <a:rPr lang="en-AU" dirty="0" smtClean="0"/>
              <a:t>99-year lease holders</a:t>
            </a:r>
          </a:p>
          <a:p>
            <a:pPr marL="0" indent="0">
              <a:buNone/>
            </a:pPr>
            <a:r>
              <a:rPr lang="en-AU" dirty="0" smtClean="0"/>
              <a:t>Interest must be held as at 1 January 2015.</a:t>
            </a:r>
          </a:p>
          <a:p>
            <a:pPr marL="0" indent="0">
              <a:buNone/>
            </a:pPr>
            <a:r>
              <a:rPr lang="en-AU" dirty="0" smtClean="0"/>
              <a:t>(If </a:t>
            </a:r>
            <a:r>
              <a:rPr lang="en-AU" dirty="0"/>
              <a:t>there is more than one interest holder for </a:t>
            </a:r>
            <a:r>
              <a:rPr lang="en-US" dirty="0" smtClean="0"/>
              <a:t>an area of land</a:t>
            </a:r>
            <a:r>
              <a:rPr lang="en-US" dirty="0"/>
              <a:t>, either all interest holders have to apply (if eligible), or all interest holders must agree to the applicant making the application</a:t>
            </a:r>
            <a:r>
              <a:rPr lang="en-US" dirty="0" smtClean="0"/>
              <a:t>.)</a:t>
            </a:r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369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1D2763"/>
      </a:dk1>
      <a:lt1>
        <a:srgbClr val="FFFFFF"/>
      </a:lt1>
      <a:dk2>
        <a:srgbClr val="4CB2B3"/>
      </a:dk2>
      <a:lt2>
        <a:srgbClr val="AEA298"/>
      </a:lt2>
      <a:accent1>
        <a:srgbClr val="E6D3BC"/>
      </a:accent1>
      <a:accent2>
        <a:srgbClr val="D9D3D2"/>
      </a:accent2>
      <a:accent3>
        <a:srgbClr val="D3E0AB"/>
      </a:accent3>
      <a:accent4>
        <a:srgbClr val="C9E3EC"/>
      </a:accent4>
      <a:accent5>
        <a:srgbClr val="F6E8BA"/>
      </a:accent5>
      <a:accent6>
        <a:srgbClr val="BAA7BB"/>
      </a:accent6>
      <a:hlink>
        <a:srgbClr val="005186"/>
      </a:hlink>
      <a:folHlink>
        <a:srgbClr val="6F558F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8516</TotalTime>
  <Words>1873</Words>
  <Application>Microsoft Office PowerPoint</Application>
  <PresentationFormat>On-screen Show (4:3)</PresentationFormat>
  <Paragraphs>200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FREEHOLD OPTION Pilot Project at Poruma</vt:lpstr>
      <vt:lpstr>Why are we here today?</vt:lpstr>
      <vt:lpstr>Recap: What is ordinary freehold?</vt:lpstr>
      <vt:lpstr>Recap: Pros of freehold</vt:lpstr>
      <vt:lpstr>Recap: Cons of freehold</vt:lpstr>
      <vt:lpstr>Recap: What are the options for home ownership?</vt:lpstr>
      <vt:lpstr>How does home ownership affect native title?</vt:lpstr>
      <vt:lpstr>Freehold proposal for Poruma</vt:lpstr>
      <vt:lpstr>Interest holders</vt:lpstr>
      <vt:lpstr>Freehold Proposal for Poruma</vt:lpstr>
      <vt:lpstr>Draft Freehold Schedule (map)</vt:lpstr>
      <vt:lpstr>Draft Freehold Schedule: discussion</vt:lpstr>
      <vt:lpstr>Draft Freehold Policy: Eligibility (Who could get freehold?)</vt:lpstr>
      <vt:lpstr>Discussion: Eligibility  (Who could get freehold?)</vt:lpstr>
      <vt:lpstr>Discussion</vt:lpstr>
      <vt:lpstr>Recap: Pros of freehold</vt:lpstr>
      <vt:lpstr>Recap: Cons of freehold</vt:lpstr>
      <vt:lpstr>Cost to obtain freehold: summary</vt:lpstr>
      <vt:lpstr>Draft Freehold Policy: Application fee</vt:lpstr>
      <vt:lpstr>Draft Freehold Policy: House Price</vt:lpstr>
      <vt:lpstr>Draft Freehold Policy: Land Price</vt:lpstr>
      <vt:lpstr>Draft Freehold Policy: Compensation</vt:lpstr>
      <vt:lpstr>Draft Freehold Policy: Other conditions</vt:lpstr>
      <vt:lpstr>What happens next? </vt:lpstr>
      <vt:lpstr>Freehold is optional</vt:lpstr>
      <vt:lpstr>Questions and 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...</dc:creator>
  <cp:lastModifiedBy>Julia Maurus</cp:lastModifiedBy>
  <cp:revision>97</cp:revision>
  <cp:lastPrinted>2016-11-21T22:57:55Z</cp:lastPrinted>
  <dcterms:created xsi:type="dcterms:W3CDTF">2015-02-13T09:11:57Z</dcterms:created>
  <dcterms:modified xsi:type="dcterms:W3CDTF">2016-11-23T02:43:10Z</dcterms:modified>
</cp:coreProperties>
</file>